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1"/>
  </p:notesMasterIdLst>
  <p:sldIdLst>
    <p:sldId id="268" r:id="rId3"/>
    <p:sldId id="270" r:id="rId4"/>
    <p:sldId id="258" r:id="rId5"/>
    <p:sldId id="259" r:id="rId6"/>
    <p:sldId id="267" r:id="rId7"/>
    <p:sldId id="261" r:id="rId8"/>
    <p:sldId id="262" r:id="rId9"/>
    <p:sldId id="263" r:id="rId10"/>
    <p:sldId id="264" r:id="rId11"/>
    <p:sldId id="257" r:id="rId12"/>
    <p:sldId id="277" r:id="rId13"/>
    <p:sldId id="271" r:id="rId14"/>
    <p:sldId id="272" r:id="rId15"/>
    <p:sldId id="273" r:id="rId16"/>
    <p:sldId id="275" r:id="rId17"/>
    <p:sldId id="269" r:id="rId18"/>
    <p:sldId id="276" r:id="rId19"/>
    <p:sldId id="278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9833" autoAdjust="0"/>
    <p:restoredTop sz="94660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5590E6-40C9-4E65-A2E6-446E49920A4D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70CFCE-DEB5-47F9-A5B1-9961D0D25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645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77219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481860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0248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Shape 10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580809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02475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Shape 11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924333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4639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83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479716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463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694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942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4D2F9-6D5E-43C5-82E2-B584F67034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878B24-86B4-4D64-A9CF-C4B6AD1B0A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898" indent="0" algn="ctr">
              <a:buNone/>
              <a:defRPr sz="1500"/>
            </a:lvl2pPr>
            <a:lvl3pPr marL="685797" indent="0" algn="ctr">
              <a:buNone/>
              <a:defRPr sz="1350"/>
            </a:lvl3pPr>
            <a:lvl4pPr marL="1028696" indent="0" algn="ctr">
              <a:buNone/>
              <a:defRPr sz="1200"/>
            </a:lvl4pPr>
            <a:lvl5pPr marL="1371594" indent="0" algn="ctr">
              <a:buNone/>
              <a:defRPr sz="1200"/>
            </a:lvl5pPr>
            <a:lvl6pPr marL="1714492" indent="0" algn="ctr">
              <a:buNone/>
              <a:defRPr sz="1200"/>
            </a:lvl6pPr>
            <a:lvl7pPr marL="2057391" indent="0" algn="ctr">
              <a:buNone/>
              <a:defRPr sz="1200"/>
            </a:lvl7pPr>
            <a:lvl8pPr marL="2400290" indent="0" algn="ctr">
              <a:buNone/>
              <a:defRPr sz="1200"/>
            </a:lvl8pPr>
            <a:lvl9pPr marL="2743188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342665-45E5-4C38-AB34-A71FF5439A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65CA40-FC9A-457A-9DDE-22A042142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6B75C5-DDF9-40F5-A3C4-E186E58A7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24862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494D40-39F9-4663-943F-9C70FCFF6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821BF-B4C1-484B-96AE-36FF54D666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89A2C-B03C-4091-88F7-93D14036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F2256-A809-4CA0-9E4C-3E907E123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1D327-EA71-49AC-A484-293426E24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252830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FA2F7-446D-4A45-BE0A-DD00EFFD9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3FF6DA-2F63-4C2E-BC39-FEADF5EC8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97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9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9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9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9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9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8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9A81F-D9C2-4024-9EED-9E15B8C7A3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7C3938-C67A-43DA-9D42-326D777E9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F69F7-AC6A-4C41-A7D4-EA52D1699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12371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07D6B-416B-4C19-8BA1-3B5E49947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B31CE-8C2B-43F2-9630-7A38DF5F4D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4EBF48-F55C-4912-B359-E41DFDC9AB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710BC-6459-4E7C-81C5-BBFEEE77B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EF35FB-BDEA-428A-BE12-E17170957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919C3F-04F9-4C17-A953-F2CC2F59A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19731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97CB7E-17A6-437D-B88D-653EFC6CC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851BB-1353-4B5C-A2BC-CAA9AD1B21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8" indent="0">
              <a:buNone/>
              <a:defRPr sz="1500" b="1"/>
            </a:lvl2pPr>
            <a:lvl3pPr marL="685797" indent="0">
              <a:buNone/>
              <a:defRPr sz="1350" b="1"/>
            </a:lvl3pPr>
            <a:lvl4pPr marL="1028696" indent="0">
              <a:buNone/>
              <a:defRPr sz="1200" b="1"/>
            </a:lvl4pPr>
            <a:lvl5pPr marL="1371594" indent="0">
              <a:buNone/>
              <a:defRPr sz="1200" b="1"/>
            </a:lvl5pPr>
            <a:lvl6pPr marL="1714492" indent="0">
              <a:buNone/>
              <a:defRPr sz="1200" b="1"/>
            </a:lvl6pPr>
            <a:lvl7pPr marL="2057391" indent="0">
              <a:buNone/>
              <a:defRPr sz="1200" b="1"/>
            </a:lvl7pPr>
            <a:lvl8pPr marL="2400290" indent="0">
              <a:buNone/>
              <a:defRPr sz="1200" b="1"/>
            </a:lvl8pPr>
            <a:lvl9pPr marL="2743188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6C837F-1097-409A-BC03-7E80C2C69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1C4AB8-EA22-4920-B387-BEDF91E00BD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98" indent="0">
              <a:buNone/>
              <a:defRPr sz="1500" b="1"/>
            </a:lvl2pPr>
            <a:lvl3pPr marL="685797" indent="0">
              <a:buNone/>
              <a:defRPr sz="1350" b="1"/>
            </a:lvl3pPr>
            <a:lvl4pPr marL="1028696" indent="0">
              <a:buNone/>
              <a:defRPr sz="1200" b="1"/>
            </a:lvl4pPr>
            <a:lvl5pPr marL="1371594" indent="0">
              <a:buNone/>
              <a:defRPr sz="1200" b="1"/>
            </a:lvl5pPr>
            <a:lvl6pPr marL="1714492" indent="0">
              <a:buNone/>
              <a:defRPr sz="1200" b="1"/>
            </a:lvl6pPr>
            <a:lvl7pPr marL="2057391" indent="0">
              <a:buNone/>
              <a:defRPr sz="1200" b="1"/>
            </a:lvl7pPr>
            <a:lvl8pPr marL="2400290" indent="0">
              <a:buNone/>
              <a:defRPr sz="1200" b="1"/>
            </a:lvl8pPr>
            <a:lvl9pPr marL="2743188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793505-52A2-4AD5-BEB0-77E296A72C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D36532-EA71-4A65-B61C-3F46CFB36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96EF814-1D59-4A01-AE4D-A12EDC4DC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535CB2-3891-49D6-8BCE-CE9687BB8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15750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73F9B-5964-40E9-8CAC-A79FAF0B8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04B08E-8787-41D8-B197-339075479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2F05B9-4967-4AD5-8509-3ABBE4135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0FE149-8BD5-4B52-9CBC-FC3BE61DC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404556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7C3C6A-1F3A-44C9-8795-6376ABF3D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782874-F33B-4CD4-8720-58DBA3FF8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0DA7C9-C8E0-4123-8E3F-4D7A3D6FC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23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3E3CB-9FFA-45C2-8294-C7B4E91BF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A6DAE-0FEE-498E-BA32-D3C33C523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5D26EE-651B-4B6A-ACBD-1C212E2CE8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8" indent="0">
              <a:buNone/>
              <a:defRPr sz="1050"/>
            </a:lvl2pPr>
            <a:lvl3pPr marL="685797" indent="0">
              <a:buNone/>
              <a:defRPr sz="900"/>
            </a:lvl3pPr>
            <a:lvl4pPr marL="1028696" indent="0">
              <a:buNone/>
              <a:defRPr sz="750"/>
            </a:lvl4pPr>
            <a:lvl5pPr marL="1371594" indent="0">
              <a:buNone/>
              <a:defRPr sz="750"/>
            </a:lvl5pPr>
            <a:lvl6pPr marL="1714492" indent="0">
              <a:buNone/>
              <a:defRPr sz="750"/>
            </a:lvl6pPr>
            <a:lvl7pPr marL="2057391" indent="0">
              <a:buNone/>
              <a:defRPr sz="750"/>
            </a:lvl7pPr>
            <a:lvl8pPr marL="2400290" indent="0">
              <a:buNone/>
              <a:defRPr sz="750"/>
            </a:lvl8pPr>
            <a:lvl9pPr marL="2743188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AFD4A4-C949-4E73-9FE0-04FDBEBA3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6B1402-22D8-43CC-9278-7852493E4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355AC-4749-4D3A-BF99-9CD27BDD2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93577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292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5487A-212A-43FC-AC38-51A610A5B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90A62A-4BEA-49BE-94DC-440665A772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98" indent="0">
              <a:buNone/>
              <a:defRPr sz="2100"/>
            </a:lvl2pPr>
            <a:lvl3pPr marL="685797" indent="0">
              <a:buNone/>
              <a:defRPr sz="1800"/>
            </a:lvl3pPr>
            <a:lvl4pPr marL="1028696" indent="0">
              <a:buNone/>
              <a:defRPr sz="1500"/>
            </a:lvl4pPr>
            <a:lvl5pPr marL="1371594" indent="0">
              <a:buNone/>
              <a:defRPr sz="1500"/>
            </a:lvl5pPr>
            <a:lvl6pPr marL="1714492" indent="0">
              <a:buNone/>
              <a:defRPr sz="1500"/>
            </a:lvl6pPr>
            <a:lvl7pPr marL="2057391" indent="0">
              <a:buNone/>
              <a:defRPr sz="1500"/>
            </a:lvl7pPr>
            <a:lvl8pPr marL="2400290" indent="0">
              <a:buNone/>
              <a:defRPr sz="1500"/>
            </a:lvl8pPr>
            <a:lvl9pPr marL="2743188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1E9AF8-1623-47D1-BD9C-7F64AB599D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98" indent="0">
              <a:buNone/>
              <a:defRPr sz="1050"/>
            </a:lvl2pPr>
            <a:lvl3pPr marL="685797" indent="0">
              <a:buNone/>
              <a:defRPr sz="900"/>
            </a:lvl3pPr>
            <a:lvl4pPr marL="1028696" indent="0">
              <a:buNone/>
              <a:defRPr sz="750"/>
            </a:lvl4pPr>
            <a:lvl5pPr marL="1371594" indent="0">
              <a:buNone/>
              <a:defRPr sz="750"/>
            </a:lvl5pPr>
            <a:lvl6pPr marL="1714492" indent="0">
              <a:buNone/>
              <a:defRPr sz="750"/>
            </a:lvl6pPr>
            <a:lvl7pPr marL="2057391" indent="0">
              <a:buNone/>
              <a:defRPr sz="750"/>
            </a:lvl7pPr>
            <a:lvl8pPr marL="2400290" indent="0">
              <a:buNone/>
              <a:defRPr sz="750"/>
            </a:lvl8pPr>
            <a:lvl9pPr marL="2743188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3DBB58-75F6-4599-B596-668C76792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2B0F71-0D30-426E-8CF2-ADD6EC197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256EB5-128D-48DA-825F-0595CA440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208777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21330-04D3-41FA-BD1C-25847E82D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82B838-6905-4FF5-B5A8-31252221DD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F0E66-3286-4D0C-98DE-C316A35B6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F498-CB6B-401B-AAE3-03A4B4626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1FD8B-33FD-43EC-8DCC-B8A890CCE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231375"/>
      </p:ext>
    </p:extLst>
  </p:cSld>
  <p:clrMapOvr>
    <a:masterClrMapping/>
  </p:clrMapOvr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76BCCD-E891-462B-BCE2-583F31FE24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BB3ABE-2B54-4999-99F5-F8B68FACAF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FD285-F950-416F-AF9C-E67E0B518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C9684-2DF1-42D6-BA54-CA8BBF725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7EDDBE-36CD-4C16-8969-47E0A1ED3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704249"/>
      </p:ext>
    </p:extLst>
  </p:cSld>
  <p:clrMapOvr>
    <a:masterClrMapping/>
  </p:clrMapOvr>
  <p:hf sldNum="0"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Bullets Alt" type="tx">
  <p:cSld name="Title &amp; Bullets Al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285750" y="413742"/>
            <a:ext cx="8572500" cy="508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285750" y="1059656"/>
            <a:ext cx="8572500" cy="42951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321457" marR="0" lvl="0" indent="-320117" algn="l" rtl="0">
              <a:lnSpc>
                <a:spcPct val="100000"/>
              </a:lnSpc>
              <a:spcBef>
                <a:spcPts val="1969"/>
              </a:spcBef>
              <a:spcAft>
                <a:spcPts val="0"/>
              </a:spcAft>
              <a:buClr>
                <a:schemeClr val="accent1"/>
              </a:buClr>
              <a:buSzPts val="3570"/>
              <a:buFont typeface="Avenir"/>
              <a:buChar char="▸"/>
              <a:defRPr sz="2391" b="0" i="0" u="none" strike="noStrike" cap="none">
                <a:solidFill>
                  <a:srgbClr val="222222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642915" marR="0" lvl="1" indent="-320117" algn="l" rtl="0">
              <a:lnSpc>
                <a:spcPct val="100000"/>
              </a:lnSpc>
              <a:spcBef>
                <a:spcPts val="1969"/>
              </a:spcBef>
              <a:spcAft>
                <a:spcPts val="0"/>
              </a:spcAft>
              <a:buClr>
                <a:schemeClr val="accent1"/>
              </a:buClr>
              <a:buSzPts val="3570"/>
              <a:buFont typeface="Avenir"/>
              <a:buChar char="▸"/>
              <a:defRPr sz="2391" b="0" i="0" u="none" strike="noStrike" cap="none">
                <a:solidFill>
                  <a:srgbClr val="222222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964372" marR="0" lvl="2" indent="-320117" algn="l" rtl="0">
              <a:lnSpc>
                <a:spcPct val="100000"/>
              </a:lnSpc>
              <a:spcBef>
                <a:spcPts val="1969"/>
              </a:spcBef>
              <a:spcAft>
                <a:spcPts val="0"/>
              </a:spcAft>
              <a:buClr>
                <a:schemeClr val="accent1"/>
              </a:buClr>
              <a:buSzPts val="3570"/>
              <a:buFont typeface="Avenir"/>
              <a:buChar char="▸"/>
              <a:defRPr sz="2391" b="0" i="0" u="none" strike="noStrike" cap="none">
                <a:solidFill>
                  <a:srgbClr val="222222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285829" marR="0" lvl="3" indent="-320117" algn="l" rtl="0">
              <a:lnSpc>
                <a:spcPct val="100000"/>
              </a:lnSpc>
              <a:spcBef>
                <a:spcPts val="1969"/>
              </a:spcBef>
              <a:spcAft>
                <a:spcPts val="0"/>
              </a:spcAft>
              <a:buClr>
                <a:schemeClr val="accent1"/>
              </a:buClr>
              <a:buSzPts val="3570"/>
              <a:buFont typeface="Avenir"/>
              <a:buChar char="▸"/>
              <a:defRPr sz="2391" b="0" i="0" u="none" strike="noStrike" cap="none">
                <a:solidFill>
                  <a:srgbClr val="222222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1607287" marR="0" lvl="4" indent="-320117" algn="l" rtl="0">
              <a:lnSpc>
                <a:spcPct val="100000"/>
              </a:lnSpc>
              <a:spcBef>
                <a:spcPts val="1969"/>
              </a:spcBef>
              <a:spcAft>
                <a:spcPts val="0"/>
              </a:spcAft>
              <a:buClr>
                <a:schemeClr val="accent1"/>
              </a:buClr>
              <a:buSzPts val="3570"/>
              <a:buFont typeface="Avenir"/>
              <a:buChar char="▸"/>
              <a:defRPr sz="2391" b="0" i="0" u="none" strike="noStrike" cap="none">
                <a:solidFill>
                  <a:srgbClr val="222222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1928744" marR="0" lvl="5" indent="-320117" algn="l" rtl="0">
              <a:lnSpc>
                <a:spcPct val="100000"/>
              </a:lnSpc>
              <a:spcBef>
                <a:spcPts val="1969"/>
              </a:spcBef>
              <a:spcAft>
                <a:spcPts val="0"/>
              </a:spcAft>
              <a:buClr>
                <a:srgbClr val="38A3D5"/>
              </a:buClr>
              <a:buSzPts val="3570"/>
              <a:buFont typeface="Avenir"/>
              <a:buChar char="‣"/>
              <a:defRPr sz="2391" b="0" i="0" u="none" strike="noStrike" cap="non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marL="2250201" marR="0" lvl="6" indent="-320117" algn="l" rtl="0">
              <a:lnSpc>
                <a:spcPct val="100000"/>
              </a:lnSpc>
              <a:spcBef>
                <a:spcPts val="1969"/>
              </a:spcBef>
              <a:spcAft>
                <a:spcPts val="0"/>
              </a:spcAft>
              <a:buClr>
                <a:srgbClr val="38A3D5"/>
              </a:buClr>
              <a:buSzPts val="3570"/>
              <a:buFont typeface="Avenir"/>
              <a:buChar char="‣"/>
              <a:defRPr sz="2391" b="0" i="0" u="none" strike="noStrike" cap="non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marL="2571659" marR="0" lvl="7" indent="-320117" algn="l" rtl="0">
              <a:lnSpc>
                <a:spcPct val="100000"/>
              </a:lnSpc>
              <a:spcBef>
                <a:spcPts val="1969"/>
              </a:spcBef>
              <a:spcAft>
                <a:spcPts val="0"/>
              </a:spcAft>
              <a:buClr>
                <a:srgbClr val="38A3D5"/>
              </a:buClr>
              <a:buSzPts val="3570"/>
              <a:buFont typeface="Avenir"/>
              <a:buChar char="‣"/>
              <a:defRPr sz="2391" b="0" i="0" u="none" strike="noStrike" cap="non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marL="2893116" marR="0" lvl="8" indent="-320117" algn="l" rtl="0">
              <a:lnSpc>
                <a:spcPct val="100000"/>
              </a:lnSpc>
              <a:spcBef>
                <a:spcPts val="1969"/>
              </a:spcBef>
              <a:spcAft>
                <a:spcPts val="0"/>
              </a:spcAft>
              <a:buClr>
                <a:srgbClr val="38A3D5"/>
              </a:buClr>
              <a:buSzPts val="3570"/>
              <a:buFont typeface="Avenir"/>
              <a:buChar char="‣"/>
              <a:defRPr sz="2391" b="0" i="0" u="none" strike="noStrike" cap="none">
                <a:solidFill>
                  <a:srgbClr val="838787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568719" y="303609"/>
            <a:ext cx="286031" cy="321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6675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 Alt">
  <p:cSld name="Blank Al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68719" y="303609"/>
            <a:ext cx="286031" cy="3214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Autofit/>
          </a:bodyPr>
          <a:lstStyle>
            <a:lvl1pPr marL="0" marR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838787"/>
              </a:buClr>
              <a:buSzPts val="2400"/>
              <a:buFont typeface="Arial"/>
              <a:buNone/>
              <a:defRPr sz="1687" b="0" i="0" u="none" strike="noStrike" cap="none">
                <a:solidFill>
                  <a:srgbClr val="838787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545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32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373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827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927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87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7521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98430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9FEC0-50FB-4A16-8980-977B08858DD9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E9D442-B949-4FE6-B173-07CE047B4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4452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5918C-4F04-405E-BC9D-F93042584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73E583-9BEF-40F1-8D59-09163E7AC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041309-6900-49F3-BAE2-304580D779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8D7252-D65B-4B52-9415-230F68FF9D0A}" type="datetimeFigureOut">
              <a:rPr lang="en-US" smtClean="0"/>
              <a:t>2/25/2019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4562D1-A9D8-465C-A5AC-40C7C4C253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02221-28B1-4D9A-B171-AB30F41768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593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</p:sldLayoutIdLst>
  <p:hf sldNum="0" hdr="0" ftr="0" dt="0"/>
  <p:txStyles>
    <p:titleStyle>
      <a:lvl1pPr algn="l" defTabSz="685797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797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48" indent="-171450" algn="l" defTabSz="68579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46" indent="-171450" algn="l" defTabSz="68579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45" indent="-171450" algn="l" defTabSz="68579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44" indent="-171450" algn="l" defTabSz="68579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42" indent="-171450" algn="l" defTabSz="68579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40" indent="-171450" algn="l" defTabSz="68579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39" indent="-171450" algn="l" defTabSz="68579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38" indent="-171450" algn="l" defTabSz="685797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9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98" algn="l" defTabSz="68579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797" algn="l" defTabSz="68579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96" algn="l" defTabSz="68579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94" algn="l" defTabSz="68579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92" algn="l" defTabSz="68579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91" algn="l" defTabSz="68579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90" algn="l" defTabSz="68579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88" algn="l" defTabSz="68579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ctrTitle"/>
          </p:nvPr>
        </p:nvSpPr>
        <p:spPr>
          <a:xfrm>
            <a:off x="362030" y="3499368"/>
            <a:ext cx="8572500" cy="883304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/>
          <a:p>
            <a:pPr algn="l">
              <a:spcBef>
                <a:spcPts val="0"/>
              </a:spcBef>
              <a:buSzPts val="9600"/>
            </a:pPr>
            <a:r>
              <a:rPr lang="en-US" sz="464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WATCH312</a:t>
            </a:r>
            <a:endParaRPr sz="4640" b="1" dirty="0">
              <a:solidFill>
                <a:srgbClr val="FF0000"/>
              </a:solidFill>
            </a:endParaRPr>
          </a:p>
        </p:txBody>
      </p:sp>
      <p:sp>
        <p:nvSpPr>
          <p:cNvPr id="5" name="Shape 85">
            <a:extLst>
              <a:ext uri="{FF2B5EF4-FFF2-40B4-BE49-F238E27FC236}">
                <a16:creationId xmlns:a16="http://schemas.microsoft.com/office/drawing/2014/main" id="{961958D8-C518-4518-8737-CEA17A95D2F0}"/>
              </a:ext>
            </a:extLst>
          </p:cNvPr>
          <p:cNvSpPr txBox="1"/>
          <p:nvPr/>
        </p:nvSpPr>
        <p:spPr>
          <a:xfrm>
            <a:off x="362030" y="4433098"/>
            <a:ext cx="7882698" cy="20907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19" tIns="35719" rIns="35719" bIns="35719" anchor="ctr" anchorCtr="0">
            <a:noAutofit/>
          </a:bodyPr>
          <a:lstStyle/>
          <a:p>
            <a:pPr defTabSz="642915">
              <a:lnSpc>
                <a:spcPct val="60000"/>
              </a:lnSpc>
              <a:spcAft>
                <a:spcPts val="1266"/>
              </a:spcAft>
              <a:buClr>
                <a:srgbClr val="FFFFFF"/>
              </a:buClr>
              <a:buSzPct val="100000"/>
            </a:pPr>
            <a:r>
              <a:rPr lang="en-US" sz="1969" dirty="0">
                <a:solidFill>
                  <a:prstClr val="black"/>
                </a:solidFill>
                <a:highlight>
                  <a:srgbClr val="FFFFFF"/>
                </a:highlight>
                <a:latin typeface="Arial" panose="020B0604020202020204" pitchFamily="34" charset="0"/>
                <a:cs typeface="Arial" panose="020B0604020202020204" pitchFamily="34" charset="0"/>
                <a:sym typeface="Avenir"/>
              </a:rPr>
              <a:t>Mehak Sikka </a:t>
            </a:r>
            <a:r>
              <a:rPr lang="en-US" sz="1969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  <a:sym typeface="Avenir"/>
              </a:rPr>
              <a:t>| msikka@andrew.cmu.edu</a:t>
            </a:r>
          </a:p>
          <a:p>
            <a:pPr defTabSz="642915">
              <a:lnSpc>
                <a:spcPct val="60000"/>
              </a:lnSpc>
              <a:spcAft>
                <a:spcPts val="1266"/>
              </a:spcAft>
              <a:buClr>
                <a:srgbClr val="FFFFFF"/>
              </a:buClr>
              <a:buSzPct val="100000"/>
            </a:pPr>
            <a:r>
              <a:rPr lang="en-US" sz="1969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  <a:sym typeface="Avenir"/>
              </a:rPr>
              <a:t>Krishma</a:t>
            </a:r>
            <a:r>
              <a:rPr lang="en-US" sz="1969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  <a:sym typeface="Avenir"/>
              </a:rPr>
              <a:t> Parekh | krparekh@andrew.cmu.edu</a:t>
            </a:r>
          </a:p>
          <a:p>
            <a:pPr defTabSz="642915">
              <a:lnSpc>
                <a:spcPct val="60000"/>
              </a:lnSpc>
              <a:spcAft>
                <a:spcPts val="1266"/>
              </a:spcAft>
              <a:buClr>
                <a:srgbClr val="FFFFFF"/>
              </a:buClr>
              <a:buSzPct val="100000"/>
            </a:pPr>
            <a:r>
              <a:rPr lang="en-US" sz="1969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  <a:sym typeface="Avenir"/>
              </a:rPr>
              <a:t>Muhammad Waqas Aziz | maziz2@andrew.cmu.edu</a:t>
            </a:r>
          </a:p>
          <a:p>
            <a:pPr defTabSz="642915">
              <a:lnSpc>
                <a:spcPct val="60000"/>
              </a:lnSpc>
              <a:spcAft>
                <a:spcPts val="1266"/>
              </a:spcAft>
              <a:buClr>
                <a:srgbClr val="FFFFFF"/>
              </a:buClr>
              <a:buSzPct val="100000"/>
            </a:pPr>
            <a:r>
              <a:rPr lang="en-US" sz="1969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  <a:sym typeface="Avenir"/>
              </a:rPr>
              <a:t>Muhammad </a:t>
            </a:r>
            <a:r>
              <a:rPr lang="en-US" sz="1969" dirty="0" err="1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  <a:sym typeface="Avenir"/>
              </a:rPr>
              <a:t>Awais</a:t>
            </a:r>
            <a:r>
              <a:rPr lang="en-US" sz="1969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  <a:sym typeface="Avenir"/>
              </a:rPr>
              <a:t> | mawais@andrew.cmu.edu</a:t>
            </a:r>
          </a:p>
          <a:p>
            <a:pPr defTabSz="642915">
              <a:lnSpc>
                <a:spcPct val="60000"/>
              </a:lnSpc>
              <a:spcAft>
                <a:spcPts val="1266"/>
              </a:spcAft>
              <a:buClr>
                <a:srgbClr val="FFFFFF"/>
              </a:buClr>
              <a:buSzPct val="100000"/>
            </a:pPr>
            <a:r>
              <a:rPr lang="en-US" sz="1969" dirty="0">
                <a:solidFill>
                  <a:prstClr val="black"/>
                </a:solidFill>
                <a:latin typeface="Arial" panose="020B0604020202020204" pitchFamily="34" charset="0"/>
                <a:cs typeface="Arial" panose="020B0604020202020204" pitchFamily="34" charset="0"/>
                <a:sym typeface="Avenir"/>
              </a:rPr>
              <a:t>Ahsan Saeed | asaeed@andrew.cmu.edu</a:t>
            </a:r>
          </a:p>
        </p:txBody>
      </p:sp>
      <p:pic>
        <p:nvPicPr>
          <p:cNvPr id="12" name="Picture 11" descr="A close up of a map&#10;&#10;Description automatically generated">
            <a:extLst>
              <a:ext uri="{FF2B5EF4-FFF2-40B4-BE49-F238E27FC236}">
                <a16:creationId xmlns:a16="http://schemas.microsoft.com/office/drawing/2014/main" id="{ECEAD269-0EF5-455C-A1B2-3D22011EE0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43" r="3097" b="-1"/>
          <a:stretch/>
        </p:blipFill>
        <p:spPr>
          <a:xfrm>
            <a:off x="3640800" y="275279"/>
            <a:ext cx="5293730" cy="4107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662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F3FCD42-F617-4C1F-A0DE-BF5E28921E85}"/>
              </a:ext>
            </a:extLst>
          </p:cNvPr>
          <p:cNvSpPr/>
          <p:nvPr/>
        </p:nvSpPr>
        <p:spPr bwMode="auto">
          <a:xfrm>
            <a:off x="571581" y="2626562"/>
            <a:ext cx="8000838" cy="1604876"/>
          </a:xfrm>
          <a:prstGeom prst="rect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89614" tIns="44807" rIns="89614" bIns="4480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892223" fontAlgn="auto">
              <a:spcBef>
                <a:spcPct val="0"/>
              </a:spcBef>
              <a:spcAft>
                <a:spcPct val="0"/>
              </a:spcAft>
              <a:buClrTx/>
              <a:buSzTx/>
              <a:buNone/>
              <a:defRPr/>
            </a:pPr>
            <a:r>
              <a:rPr lang="en-US" sz="3600" b="1" dirty="0">
                <a:solidFill>
                  <a:srgbClr val="FFFFFF"/>
                </a:solidFill>
                <a:latin typeface="Arial"/>
              </a:rPr>
              <a:t>Data Sources and Application Development</a:t>
            </a:r>
          </a:p>
        </p:txBody>
      </p:sp>
    </p:spTree>
    <p:extLst>
      <p:ext uri="{BB962C8B-B14F-4D97-AF65-F5344CB8AC3E}">
        <p14:creationId xmlns:p14="http://schemas.microsoft.com/office/powerpoint/2010/main" val="885696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7">
            <a:extLst>
              <a:ext uri="{FF2B5EF4-FFF2-40B4-BE49-F238E27FC236}">
                <a16:creationId xmlns:a16="http://schemas.microsoft.com/office/drawing/2014/main" id="{3BE14C21-AD85-4C49-B812-AEE6EA477535}"/>
              </a:ext>
            </a:extLst>
          </p:cNvPr>
          <p:cNvGrpSpPr/>
          <p:nvPr/>
        </p:nvGrpSpPr>
        <p:grpSpPr>
          <a:xfrm>
            <a:off x="730857" y="1469398"/>
            <a:ext cx="8106714" cy="1276638"/>
            <a:chOff x="893724" y="1492662"/>
            <a:chExt cx="8746738" cy="1015663"/>
          </a:xfrm>
        </p:grpSpPr>
        <p:sp>
          <p:nvSpPr>
            <p:cNvPr id="22" name="Title 1">
              <a:extLst>
                <a:ext uri="{FF2B5EF4-FFF2-40B4-BE49-F238E27FC236}">
                  <a16:creationId xmlns:a16="http://schemas.microsoft.com/office/drawing/2014/main" id="{5B0F7408-0C33-4CBF-9E15-3741601BD064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274372" y="1846606"/>
              <a:ext cx="7366090" cy="244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defTabSz="81107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1" lang="en-US" altLang="ja-JP" sz="2000" b="1" kern="0" dirty="0">
                  <a:solidFill>
                    <a:srgbClr val="000000"/>
                  </a:solidFill>
                  <a:latin typeface="Arial"/>
                </a:rPr>
                <a:t>HEALTH</a:t>
              </a:r>
              <a:endParaRPr kumimoji="1" lang="ja-JP" altLang="en-US" sz="2000" b="1" kern="0" dirty="0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8A786AB-B9E6-484E-A226-B323D414FC7E}"/>
                </a:ext>
              </a:extLst>
            </p:cNvPr>
            <p:cNvSpPr/>
            <p:nvPr/>
          </p:nvSpPr>
          <p:spPr>
            <a:xfrm>
              <a:off x="893724" y="1492662"/>
              <a:ext cx="825867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6864">
                <a:defRPr/>
              </a:pPr>
              <a:r>
                <a:rPr kumimoji="1" lang="en-US" altLang="ja-JP" sz="6000" b="1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Superclarendon" charset="0"/>
                  <a:ea typeface="Superclarendon" charset="0"/>
                  <a:cs typeface="Superclarendon" charset="0"/>
                </a:rPr>
                <a:t>1 </a:t>
              </a:r>
              <a:endParaRPr lang="ja-JP" altLang="en-US" sz="6000" b="1" dirty="0">
                <a:solidFill>
                  <a:srgbClr val="000000">
                    <a:lumMod val="65000"/>
                    <a:lumOff val="35000"/>
                  </a:srgbClr>
                </a:solidFill>
                <a:latin typeface="Superclarendon" charset="0"/>
                <a:ea typeface="Superclarendon" charset="0"/>
                <a:cs typeface="Superclarendon" charset="0"/>
              </a:endParaRPr>
            </a:p>
          </p:txBody>
        </p:sp>
      </p:grpSp>
      <p:grpSp>
        <p:nvGrpSpPr>
          <p:cNvPr id="16" name="Group 16">
            <a:extLst>
              <a:ext uri="{FF2B5EF4-FFF2-40B4-BE49-F238E27FC236}">
                <a16:creationId xmlns:a16="http://schemas.microsoft.com/office/drawing/2014/main" id="{E1E19CA6-32D7-4A20-A24F-937C12ABF907}"/>
              </a:ext>
            </a:extLst>
          </p:cNvPr>
          <p:cNvGrpSpPr/>
          <p:nvPr/>
        </p:nvGrpSpPr>
        <p:grpSpPr>
          <a:xfrm>
            <a:off x="730857" y="2437882"/>
            <a:ext cx="8106714" cy="1276638"/>
            <a:chOff x="893724" y="2460190"/>
            <a:chExt cx="7914359" cy="1015663"/>
          </a:xfrm>
        </p:grpSpPr>
        <p:sp>
          <p:nvSpPr>
            <p:cNvPr id="20" name="Title 1">
              <a:extLst>
                <a:ext uri="{FF2B5EF4-FFF2-40B4-BE49-F238E27FC236}">
                  <a16:creationId xmlns:a16="http://schemas.microsoft.com/office/drawing/2014/main" id="{D39CFF38-52D1-467A-82D9-364657A14E8C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142983" y="2782776"/>
              <a:ext cx="6665100" cy="244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defTabSz="81107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000000"/>
                  </a:solidFill>
                  <a:latin typeface="Arial"/>
                </a:rPr>
                <a:t>ENVIRONMENT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5F6E79F-76D8-421B-A231-8E7971643F49}"/>
                </a:ext>
              </a:extLst>
            </p:cNvPr>
            <p:cNvSpPr/>
            <p:nvPr/>
          </p:nvSpPr>
          <p:spPr>
            <a:xfrm>
              <a:off x="893724" y="2460190"/>
              <a:ext cx="825867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6864">
                <a:defRPr/>
              </a:pPr>
              <a:r>
                <a:rPr kumimoji="1" lang="en-US" altLang="ja-JP" sz="6000" b="1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Superclarendon" charset="0"/>
                  <a:ea typeface="Superclarendon" charset="0"/>
                  <a:cs typeface="Superclarendon" charset="0"/>
                </a:rPr>
                <a:t>2 </a:t>
              </a:r>
              <a:endParaRPr lang="ja-JP" altLang="en-US" sz="6000" b="1" dirty="0">
                <a:solidFill>
                  <a:srgbClr val="000000">
                    <a:lumMod val="65000"/>
                    <a:lumOff val="35000"/>
                  </a:srgbClr>
                </a:solidFill>
                <a:latin typeface="Superclarendon" charset="0"/>
                <a:ea typeface="Superclarendon" charset="0"/>
                <a:cs typeface="Superclarendon" charset="0"/>
              </a:endParaRPr>
            </a:p>
          </p:txBody>
        </p:sp>
      </p:grpSp>
      <p:grpSp>
        <p:nvGrpSpPr>
          <p:cNvPr id="17" name="Group 15">
            <a:extLst>
              <a:ext uri="{FF2B5EF4-FFF2-40B4-BE49-F238E27FC236}">
                <a16:creationId xmlns:a16="http://schemas.microsoft.com/office/drawing/2014/main" id="{1D70543C-C053-43AE-BFFB-37FF211A4EA8}"/>
              </a:ext>
            </a:extLst>
          </p:cNvPr>
          <p:cNvGrpSpPr/>
          <p:nvPr/>
        </p:nvGrpSpPr>
        <p:grpSpPr>
          <a:xfrm>
            <a:off x="730857" y="3406366"/>
            <a:ext cx="8106714" cy="1276638"/>
            <a:chOff x="893724" y="3403722"/>
            <a:chExt cx="7914359" cy="1015663"/>
          </a:xfrm>
        </p:grpSpPr>
        <p:sp>
          <p:nvSpPr>
            <p:cNvPr id="18" name="Title 1">
              <a:extLst>
                <a:ext uri="{FF2B5EF4-FFF2-40B4-BE49-F238E27FC236}">
                  <a16:creationId xmlns:a16="http://schemas.microsoft.com/office/drawing/2014/main" id="{CFD35DC2-041C-4A0C-A415-D1FF99347AFF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142983" y="3688257"/>
              <a:ext cx="6665100" cy="244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defTabSz="81107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000000"/>
                  </a:solidFill>
                  <a:latin typeface="Arial"/>
                </a:rPr>
                <a:t>CRIME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526F1D0-9870-41EA-AC40-DC321319441A}"/>
                </a:ext>
              </a:extLst>
            </p:cNvPr>
            <p:cNvSpPr/>
            <p:nvPr/>
          </p:nvSpPr>
          <p:spPr>
            <a:xfrm>
              <a:off x="893724" y="3403722"/>
              <a:ext cx="825867" cy="10156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6864">
                <a:defRPr/>
              </a:pPr>
              <a:r>
                <a:rPr kumimoji="1" lang="en-US" altLang="ja-JP" sz="6000" b="1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Superclarendon" charset="0"/>
                  <a:ea typeface="Superclarendon" charset="0"/>
                  <a:cs typeface="Superclarendon" charset="0"/>
                </a:rPr>
                <a:t>3 </a:t>
              </a:r>
              <a:endParaRPr lang="ja-JP" altLang="en-US" sz="6000" b="1" dirty="0">
                <a:solidFill>
                  <a:srgbClr val="000000">
                    <a:lumMod val="65000"/>
                    <a:lumOff val="35000"/>
                  </a:srgbClr>
                </a:solidFill>
                <a:latin typeface="Superclarendon" charset="0"/>
                <a:ea typeface="Superclarendon" charset="0"/>
                <a:cs typeface="Superclarendon" charset="0"/>
              </a:endParaRPr>
            </a:p>
          </p:txBody>
        </p:sp>
      </p:grpSp>
      <p:grpSp>
        <p:nvGrpSpPr>
          <p:cNvPr id="24" name="Group 15">
            <a:extLst>
              <a:ext uri="{FF2B5EF4-FFF2-40B4-BE49-F238E27FC236}">
                <a16:creationId xmlns:a16="http://schemas.microsoft.com/office/drawing/2014/main" id="{C433F0CD-BA07-4F29-9236-4581F16A9228}"/>
              </a:ext>
            </a:extLst>
          </p:cNvPr>
          <p:cNvGrpSpPr/>
          <p:nvPr/>
        </p:nvGrpSpPr>
        <p:grpSpPr>
          <a:xfrm>
            <a:off x="730857" y="4248065"/>
            <a:ext cx="8106714" cy="1015662"/>
            <a:chOff x="893724" y="3403722"/>
            <a:chExt cx="7914359" cy="808037"/>
          </a:xfrm>
        </p:grpSpPr>
        <p:sp>
          <p:nvSpPr>
            <p:cNvPr id="25" name="Title 1">
              <a:extLst>
                <a:ext uri="{FF2B5EF4-FFF2-40B4-BE49-F238E27FC236}">
                  <a16:creationId xmlns:a16="http://schemas.microsoft.com/office/drawing/2014/main" id="{85F3C3B8-7DA2-4A70-AD02-1D21CC0CE5D7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142983" y="3688257"/>
              <a:ext cx="6665100" cy="244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defTabSz="81107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2000" b="1" dirty="0">
                  <a:solidFill>
                    <a:srgbClr val="000000"/>
                  </a:solidFill>
                  <a:latin typeface="Arial"/>
                </a:rPr>
                <a:t>EDUCATION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8878C6BD-499D-4E06-9052-ABF7E5C631D1}"/>
                </a:ext>
              </a:extLst>
            </p:cNvPr>
            <p:cNvSpPr/>
            <p:nvPr/>
          </p:nvSpPr>
          <p:spPr>
            <a:xfrm>
              <a:off x="893724" y="3403722"/>
              <a:ext cx="731153" cy="8080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6864">
                <a:defRPr/>
              </a:pPr>
              <a:r>
                <a:rPr kumimoji="1" lang="en-US" altLang="ja-JP" sz="6000" b="1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Superclarendon" charset="0"/>
                  <a:ea typeface="Superclarendon" charset="0"/>
                  <a:cs typeface="Superclarendon" charset="0"/>
                </a:rPr>
                <a:t>4 </a:t>
              </a:r>
              <a:endParaRPr lang="ja-JP" altLang="en-US" sz="6000" b="1" dirty="0">
                <a:solidFill>
                  <a:srgbClr val="000000">
                    <a:lumMod val="65000"/>
                    <a:lumOff val="35000"/>
                  </a:srgbClr>
                </a:solidFill>
                <a:latin typeface="Superclarendon" charset="0"/>
                <a:ea typeface="Superclarendon" charset="0"/>
                <a:cs typeface="Superclarendon" charset="0"/>
              </a:endParaRPr>
            </a:p>
          </p:txBody>
        </p:sp>
      </p:grpSp>
      <p:grpSp>
        <p:nvGrpSpPr>
          <p:cNvPr id="27" name="Group 15">
            <a:extLst>
              <a:ext uri="{FF2B5EF4-FFF2-40B4-BE49-F238E27FC236}">
                <a16:creationId xmlns:a16="http://schemas.microsoft.com/office/drawing/2014/main" id="{AC1C1190-D19F-4F80-9ECD-20E11CFB4B66}"/>
              </a:ext>
            </a:extLst>
          </p:cNvPr>
          <p:cNvGrpSpPr/>
          <p:nvPr/>
        </p:nvGrpSpPr>
        <p:grpSpPr>
          <a:xfrm>
            <a:off x="730857" y="5082358"/>
            <a:ext cx="8106714" cy="1015662"/>
            <a:chOff x="893724" y="3403722"/>
            <a:chExt cx="7914359" cy="808037"/>
          </a:xfrm>
        </p:grpSpPr>
        <p:sp>
          <p:nvSpPr>
            <p:cNvPr id="28" name="Title 1">
              <a:extLst>
                <a:ext uri="{FF2B5EF4-FFF2-40B4-BE49-F238E27FC236}">
                  <a16:creationId xmlns:a16="http://schemas.microsoft.com/office/drawing/2014/main" id="{C58EA5E5-A08E-4B22-9BE1-D9E91F6F450E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2142983" y="3688257"/>
              <a:ext cx="6665100" cy="24486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2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/>
            <a:p>
              <a:pPr defTabSz="81107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kumimoji="1" lang="en-US" altLang="ja-JP" sz="2000" b="1" kern="0" dirty="0">
                  <a:solidFill>
                    <a:srgbClr val="000000"/>
                  </a:solidFill>
                  <a:latin typeface="Arial"/>
                </a:rPr>
                <a:t>PRICES</a:t>
              </a:r>
              <a:endParaRPr kumimoji="1" lang="ja-JP" altLang="en-US" sz="2000" b="1" kern="0" dirty="0">
                <a:solidFill>
                  <a:srgbClr val="000000"/>
                </a:solidFill>
                <a:latin typeface="Arial"/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3FC9788-E89F-44C6-ACC4-8215ECFDFCF0}"/>
                </a:ext>
              </a:extLst>
            </p:cNvPr>
            <p:cNvSpPr/>
            <p:nvPr/>
          </p:nvSpPr>
          <p:spPr>
            <a:xfrm>
              <a:off x="893724" y="3403722"/>
              <a:ext cx="731153" cy="8080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6864">
                <a:defRPr/>
              </a:pPr>
              <a:r>
                <a:rPr kumimoji="1" lang="en-US" altLang="ja-JP" sz="6000" b="1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Superclarendon" charset="0"/>
                  <a:ea typeface="Superclarendon" charset="0"/>
                  <a:cs typeface="Superclarendon" charset="0"/>
                </a:rPr>
                <a:t>5 </a:t>
              </a:r>
              <a:endParaRPr lang="ja-JP" altLang="en-US" sz="6000" b="1" dirty="0">
                <a:solidFill>
                  <a:srgbClr val="000000">
                    <a:lumMod val="65000"/>
                    <a:lumOff val="35000"/>
                  </a:srgbClr>
                </a:solidFill>
                <a:latin typeface="Superclarendon" charset="0"/>
                <a:ea typeface="Superclarendon" charset="0"/>
                <a:cs typeface="Superclarendon" charset="0"/>
              </a:endParaRPr>
            </a:p>
          </p:txBody>
        </p:sp>
      </p:grpSp>
      <p:sp>
        <p:nvSpPr>
          <p:cNvPr id="30" name="Shape 138">
            <a:extLst>
              <a:ext uri="{FF2B5EF4-FFF2-40B4-BE49-F238E27FC236}">
                <a16:creationId xmlns:a16="http://schemas.microsoft.com/office/drawing/2014/main" id="{B472330A-9C5C-483D-AFFF-067F6E427A6A}"/>
              </a:ext>
            </a:extLst>
          </p:cNvPr>
          <p:cNvSpPr txBox="1">
            <a:spLocks/>
          </p:cNvSpPr>
          <p:nvPr/>
        </p:nvSpPr>
        <p:spPr>
          <a:xfrm>
            <a:off x="228600" y="194027"/>
            <a:ext cx="9144000" cy="5089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>
            <a:lvl1pPr marR="0" lvl="0" algn="l" defTabSz="685797" rtl="0" eaLnBrk="1" latinLnBrk="0" hangingPunct="1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kern="1200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79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7253A"/>
              </a:buClr>
              <a:buSzPts val="4800"/>
              <a:buFont typeface="Arial"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253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Based on research, we found that decision to buy/rent house in a neighborhood is made on five characteristics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E7253A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48026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623F5A34-59B4-4001-957D-6334114AD2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218" y="3113634"/>
            <a:ext cx="6245475" cy="35130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DE8499C-20F6-483E-AE3A-67A5835254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07" y="1005787"/>
            <a:ext cx="6870023" cy="3864386"/>
          </a:xfrm>
          <a:prstGeom prst="rect">
            <a:avLst/>
          </a:prstGeom>
        </p:spPr>
      </p:pic>
      <p:sp>
        <p:nvSpPr>
          <p:cNvPr id="8" name="Shape 138">
            <a:extLst>
              <a:ext uri="{FF2B5EF4-FFF2-40B4-BE49-F238E27FC236}">
                <a16:creationId xmlns:a16="http://schemas.microsoft.com/office/drawing/2014/main" id="{9DAC3455-D77A-41CC-8F2B-170898F5ED72}"/>
              </a:ext>
            </a:extLst>
          </p:cNvPr>
          <p:cNvSpPr txBox="1">
            <a:spLocks/>
          </p:cNvSpPr>
          <p:nvPr/>
        </p:nvSpPr>
        <p:spPr>
          <a:xfrm>
            <a:off x="0" y="354107"/>
            <a:ext cx="9144000" cy="5089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>
            <a:lvl1pPr marR="0" lvl="0" algn="l" defTabSz="685797" rtl="0" eaLnBrk="1" latinLnBrk="0" hangingPunct="1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kern="1200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79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7253A"/>
              </a:buClr>
              <a:buSzPts val="4800"/>
              <a:buFont typeface="Arial"/>
              <a:buNone/>
              <a:tabLst/>
              <a:defRPr/>
            </a:pPr>
            <a:r>
              <a:rPr lang="en-US" sz="2800" b="1" dirty="0"/>
              <a:t>HEALTH DATA: </a:t>
            </a: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srgbClr val="E7253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CHICAGO </a:t>
            </a:r>
            <a:r>
              <a:rPr lang="en-US" sz="2800" b="1" dirty="0"/>
              <a:t>HEALTH ATLAS - API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E7253A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69767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3519D8-F7E1-46DD-BB98-B5B73777D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302"/>
            <a:ext cx="9144000" cy="5143499"/>
          </a:xfrm>
          <a:prstGeom prst="rect">
            <a:avLst/>
          </a:prstGeom>
        </p:spPr>
      </p:pic>
      <p:sp>
        <p:nvSpPr>
          <p:cNvPr id="7" name="Shape 138">
            <a:extLst>
              <a:ext uri="{FF2B5EF4-FFF2-40B4-BE49-F238E27FC236}">
                <a16:creationId xmlns:a16="http://schemas.microsoft.com/office/drawing/2014/main" id="{04FFDBE8-AA97-448D-BD99-2198498C094E}"/>
              </a:ext>
            </a:extLst>
          </p:cNvPr>
          <p:cNvSpPr txBox="1">
            <a:spLocks/>
          </p:cNvSpPr>
          <p:nvPr/>
        </p:nvSpPr>
        <p:spPr>
          <a:xfrm>
            <a:off x="0" y="354107"/>
            <a:ext cx="9144000" cy="5089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>
            <a:lvl1pPr marR="0" lvl="0" algn="l" defTabSz="685797" rtl="0" eaLnBrk="1" latinLnBrk="0" hangingPunct="1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kern="1200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79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7253A"/>
              </a:buClr>
              <a:buSzPts val="4800"/>
              <a:buFont typeface="Arial"/>
              <a:buNone/>
              <a:tabLst/>
              <a:defRPr/>
            </a:pPr>
            <a:r>
              <a:rPr lang="en-US" sz="2800" b="1" dirty="0"/>
              <a:t>ENVIRONMENT DATA: ZILLOW – WEB SCRAPPING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E7253A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557156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38">
            <a:extLst>
              <a:ext uri="{FF2B5EF4-FFF2-40B4-BE49-F238E27FC236}">
                <a16:creationId xmlns:a16="http://schemas.microsoft.com/office/drawing/2014/main" id="{04FFDBE8-AA97-448D-BD99-2198498C094E}"/>
              </a:ext>
            </a:extLst>
          </p:cNvPr>
          <p:cNvSpPr txBox="1">
            <a:spLocks/>
          </p:cNvSpPr>
          <p:nvPr/>
        </p:nvSpPr>
        <p:spPr>
          <a:xfrm>
            <a:off x="0" y="354107"/>
            <a:ext cx="9144000" cy="5089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>
            <a:lvl1pPr marR="0" lvl="0" algn="l" defTabSz="685797" rtl="0" eaLnBrk="1" latinLnBrk="0" hangingPunct="1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kern="1200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79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7253A"/>
              </a:buClr>
              <a:buSzPts val="4800"/>
              <a:buFont typeface="Arial"/>
              <a:buNone/>
              <a:tabLst/>
              <a:defRPr/>
            </a:pPr>
            <a:r>
              <a:rPr lang="en-US" sz="2800" b="1" dirty="0"/>
              <a:t>CRIME: CHICAGO CITY – API &amp; WEB SCRAPPING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E7253A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CDC496-44BB-4B62-9078-7C596A774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307" y="1438914"/>
            <a:ext cx="8312727" cy="467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756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38">
            <a:extLst>
              <a:ext uri="{FF2B5EF4-FFF2-40B4-BE49-F238E27FC236}">
                <a16:creationId xmlns:a16="http://schemas.microsoft.com/office/drawing/2014/main" id="{04FFDBE8-AA97-448D-BD99-2198498C094E}"/>
              </a:ext>
            </a:extLst>
          </p:cNvPr>
          <p:cNvSpPr txBox="1">
            <a:spLocks/>
          </p:cNvSpPr>
          <p:nvPr/>
        </p:nvSpPr>
        <p:spPr>
          <a:xfrm>
            <a:off x="79513" y="339593"/>
            <a:ext cx="9144000" cy="5089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>
            <a:lvl1pPr marR="0" lvl="0" algn="l" defTabSz="685797" rtl="0" eaLnBrk="1" latinLnBrk="0" hangingPunct="1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kern="1200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79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7253A"/>
              </a:buClr>
              <a:buSzPts val="4800"/>
              <a:buFont typeface="Arial"/>
              <a:buNone/>
              <a:tabLst/>
              <a:defRPr/>
            </a:pPr>
            <a:r>
              <a:rPr lang="en-US" sz="2800" b="1" dirty="0"/>
              <a:t>CHICAGO CITY – EDUCATION DIRECT DOWNLOADING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E7253A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FADBFD2-4C8C-4A0D-B1D5-CFB05283DC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636" y="1588002"/>
            <a:ext cx="8312727" cy="4675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7583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93519D8-F7E1-46DD-BB98-B5B73777D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5302"/>
            <a:ext cx="9144000" cy="5143499"/>
          </a:xfrm>
          <a:prstGeom prst="rect">
            <a:avLst/>
          </a:prstGeom>
        </p:spPr>
      </p:pic>
      <p:sp>
        <p:nvSpPr>
          <p:cNvPr id="7" name="Shape 138">
            <a:extLst>
              <a:ext uri="{FF2B5EF4-FFF2-40B4-BE49-F238E27FC236}">
                <a16:creationId xmlns:a16="http://schemas.microsoft.com/office/drawing/2014/main" id="{04FFDBE8-AA97-448D-BD99-2198498C094E}"/>
              </a:ext>
            </a:extLst>
          </p:cNvPr>
          <p:cNvSpPr txBox="1">
            <a:spLocks/>
          </p:cNvSpPr>
          <p:nvPr/>
        </p:nvSpPr>
        <p:spPr>
          <a:xfrm>
            <a:off x="0" y="354107"/>
            <a:ext cx="9144000" cy="5089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>
            <a:lvl1pPr marR="0" lvl="0" algn="l" defTabSz="685797" rtl="0" eaLnBrk="1" latinLnBrk="0" hangingPunct="1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kern="1200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80000"/>
              </a:lnSpc>
              <a:spcBef>
                <a:spcPts val="1969"/>
              </a:spcBef>
              <a:spcAft>
                <a:spcPts val="0"/>
              </a:spcAft>
              <a:buClr>
                <a:srgbClr val="E7253A"/>
              </a:buClr>
              <a:buSzPts val="6000"/>
              <a:buFont typeface="Arial"/>
              <a:buNone/>
              <a:defRPr sz="4219" b="0" i="0" u="none" strike="noStrike" cap="none">
                <a:solidFill>
                  <a:srgbClr val="E7253A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685797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E7253A"/>
              </a:buClr>
              <a:buSzPts val="4800"/>
              <a:buFont typeface="Arial"/>
              <a:buNone/>
              <a:tabLst/>
              <a:defRPr/>
            </a:pPr>
            <a:r>
              <a:rPr lang="en-US" sz="2800" b="1" dirty="0"/>
              <a:t>PRICE DATA: ZILLOW – WEB SCRAPPING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E7253A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757925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F3FCD42-F617-4C1F-A0DE-BF5E28921E85}"/>
              </a:ext>
            </a:extLst>
          </p:cNvPr>
          <p:cNvSpPr/>
          <p:nvPr/>
        </p:nvSpPr>
        <p:spPr bwMode="auto">
          <a:xfrm>
            <a:off x="571581" y="2626562"/>
            <a:ext cx="8000838" cy="1604876"/>
          </a:xfrm>
          <a:prstGeom prst="rect">
            <a:avLst/>
          </a:prstGeom>
          <a:solidFill>
            <a:srgbClr val="008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89614" tIns="44807" rIns="89614" bIns="44807" numCol="1" rtlCol="0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892223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38820902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491916D-27F5-4922-8A4F-B32D53E69DF0}"/>
              </a:ext>
            </a:extLst>
          </p:cNvPr>
          <p:cNvSpPr/>
          <p:nvPr/>
        </p:nvSpPr>
        <p:spPr>
          <a:xfrm>
            <a:off x="323022" y="903459"/>
            <a:ext cx="8497956" cy="5632311"/>
          </a:xfrm>
          <a:prstGeom prst="rect">
            <a:avLst/>
          </a:prstGeom>
          <a:solidFill>
            <a:srgbClr val="008000"/>
          </a:solidFill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Researching on the market demand of the application including competition, literature review, pricing model. 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Picking suitable criteria and indicators that define the requirement of the data.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Understanding how to use basic python commands and data structures like </a:t>
            </a:r>
            <a:r>
              <a:rPr lang="en-US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Numpy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pandas, matplotlib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Implementing data loading ,web scraping, cleaning of raw data, using the clean data and storing it into file.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Making use of file access and storing commands to read and write data to the file.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Using matplotlib package to make visualizations relevant to the data the application will provide the user.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importance of team work as all of us put in a </a:t>
            </a:r>
            <a:r>
              <a:rPr lang="en-US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cummulative</a:t>
            </a:r>
            <a:r>
              <a:rPr lang="en-US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effort from the inception of the project to the realization to the final output application.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4F6DD0-8D94-421D-A5E2-DD2E504BA604}"/>
              </a:ext>
            </a:extLst>
          </p:cNvPr>
          <p:cNvSpPr/>
          <p:nvPr/>
        </p:nvSpPr>
        <p:spPr>
          <a:xfrm>
            <a:off x="2946371" y="322230"/>
            <a:ext cx="23567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1200"/>
              </a:spcAft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Lessons learnt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2727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Rectangle 107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660" y="4572000"/>
            <a:ext cx="5293730" cy="1964265"/>
          </a:xfrm>
          <a:prstGeom prst="rect">
            <a:avLst/>
          </a:prstGeom>
          <a:solidFill>
            <a:srgbClr val="4056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endParaRPr lang="en-US" sz="126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93192" y="4767072"/>
            <a:ext cx="4945642" cy="1625210"/>
          </a:xfrm>
          <a:prstGeom prst="rect">
            <a:avLst/>
          </a:prstGeom>
        </p:spPr>
        <p:txBody>
          <a:bodyPr spcFirstLastPara="1" vert="horz" wrap="square" lIns="64294" tIns="32147" rIns="64294" bIns="32147" rtlCol="0" anchor="ctr" anchorCtr="0">
            <a:normAutofit/>
          </a:bodyPr>
          <a:lstStyle/>
          <a:p>
            <a:pPr algn="r" defTabSz="642915">
              <a:lnSpc>
                <a:spcPct val="90000"/>
              </a:lnSpc>
              <a:spcBef>
                <a:spcPct val="0"/>
              </a:spcBef>
              <a:buSzPts val="4800"/>
            </a:pPr>
            <a:r>
              <a:rPr lang="en-US" sz="3094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AGENDA</a:t>
            </a: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AD198923-7086-4C2D-93CC-6E83C74CCD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243" r="3097" b="-1"/>
          <a:stretch/>
        </p:blipFill>
        <p:spPr>
          <a:xfrm>
            <a:off x="245660" y="321733"/>
            <a:ext cx="5293730" cy="4107393"/>
          </a:xfrm>
          <a:prstGeom prst="rect">
            <a:avLst/>
          </a:prstGeom>
        </p:spPr>
      </p:pic>
      <p:sp>
        <p:nvSpPr>
          <p:cNvPr id="110" name="Rectangle 109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0991" y="321732"/>
            <a:ext cx="3251710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42915">
              <a:defRPr/>
            </a:pPr>
            <a:endParaRPr lang="en-US" sz="1266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021989" y="917725"/>
            <a:ext cx="2568554" cy="4852362"/>
          </a:xfrm>
          <a:prstGeom prst="rect">
            <a:avLst/>
          </a:prstGeom>
        </p:spPr>
        <p:txBody>
          <a:bodyPr spcFirstLastPara="1" vert="horz" wrap="square" lIns="64294" tIns="32147" rIns="64294" bIns="32147" rtlCol="0" anchor="ctr" anchorCtr="0">
            <a:normAutofit/>
          </a:bodyPr>
          <a:lstStyle/>
          <a:p>
            <a:pPr marL="478838" indent="-160729" defTabSz="642915">
              <a:lnSpc>
                <a:spcPct val="90000"/>
              </a:lnSpc>
              <a:spcBef>
                <a:spcPts val="0"/>
              </a:spcBef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758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Vision </a:t>
            </a:r>
          </a:p>
          <a:p>
            <a:pPr marL="478838" indent="-160729" defTabSz="642915">
              <a:lnSpc>
                <a:spcPct val="9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758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Team </a:t>
            </a:r>
          </a:p>
          <a:p>
            <a:pPr marL="478838" indent="-160729" defTabSz="642915">
              <a:lnSpc>
                <a:spcPct val="9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758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Problem </a:t>
            </a:r>
          </a:p>
          <a:p>
            <a:pPr marL="478838" indent="-160729" defTabSz="642915">
              <a:lnSpc>
                <a:spcPct val="9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758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Approach / Solution </a:t>
            </a:r>
          </a:p>
          <a:p>
            <a:pPr marL="478838" indent="-160729" defTabSz="642915">
              <a:lnSpc>
                <a:spcPct val="9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758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Market </a:t>
            </a:r>
          </a:p>
          <a:p>
            <a:pPr marL="478838" indent="-160729" defTabSz="642915">
              <a:lnSpc>
                <a:spcPct val="9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758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Business Model</a:t>
            </a:r>
          </a:p>
          <a:p>
            <a:pPr marL="478838" indent="-160729" defTabSz="642915">
              <a:lnSpc>
                <a:spcPct val="9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758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Competition </a:t>
            </a:r>
          </a:p>
          <a:p>
            <a:pPr marL="478838" indent="-160729" defTabSz="642915">
              <a:lnSpc>
                <a:spcPct val="90000"/>
              </a:lnSpc>
              <a:buClr>
                <a:schemeClr val="bg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758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Go-to-Market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8DC3A71-57BF-4CF5-AE34-C75097AFEE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9144000" cy="55412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F54D0D-2857-453B-8C0F-5EBCB8924A6B}"/>
              </a:ext>
            </a:extLst>
          </p:cNvPr>
          <p:cNvSpPr txBox="1"/>
          <p:nvPr/>
        </p:nvSpPr>
        <p:spPr>
          <a:xfrm>
            <a:off x="443333" y="5784140"/>
            <a:ext cx="825733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42915"/>
            <a:r>
              <a:rPr lang="en-US" sz="2250" b="1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VISION: WE HELP CHOOSE THE IDEAL NEIGHBOURHOOD FOR YOU IN CHICAGO!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/>
          <a:p>
            <a:pPr>
              <a:spcBef>
                <a:spcPts val="0"/>
              </a:spcBef>
              <a:buSzPts val="4800"/>
            </a:pPr>
            <a:r>
              <a:rPr lang="en-US" sz="3375" dirty="0"/>
              <a:t>TEAM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7FE3F9-10F6-4C08-A4BB-3859E85EB5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851" t="16459"/>
          <a:stretch/>
        </p:blipFill>
        <p:spPr>
          <a:xfrm>
            <a:off x="481640" y="1147343"/>
            <a:ext cx="1811115" cy="186451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2BE9AE-E8EB-4D6B-92A0-071CCA56BB6F}"/>
              </a:ext>
            </a:extLst>
          </p:cNvPr>
          <p:cNvSpPr txBox="1"/>
          <p:nvPr/>
        </p:nvSpPr>
        <p:spPr>
          <a:xfrm>
            <a:off x="478670" y="3059978"/>
            <a:ext cx="1865614" cy="784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/>
            <a:r>
              <a:rPr lang="en-US" sz="1687" b="1" dirty="0">
                <a:solidFill>
                  <a:prstClr val="black"/>
                </a:solidFill>
                <a:latin typeface="Calibri" panose="020F0502020204030204"/>
              </a:rPr>
              <a:t>Mehak Sikka </a:t>
            </a:r>
          </a:p>
          <a:p>
            <a:pPr defTabSz="642915"/>
            <a:r>
              <a:rPr lang="en-US" sz="1406" dirty="0">
                <a:solidFill>
                  <a:prstClr val="black"/>
                </a:solidFill>
                <a:latin typeface="Calibri" panose="020F0502020204030204"/>
              </a:rPr>
              <a:t>https://www.linkedin.com/in/mehaksikka/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C9258A-7C0D-4F50-B822-260E455206FD}"/>
              </a:ext>
            </a:extLst>
          </p:cNvPr>
          <p:cNvSpPr txBox="1"/>
          <p:nvPr/>
        </p:nvSpPr>
        <p:spPr>
          <a:xfrm>
            <a:off x="3480430" y="3059978"/>
            <a:ext cx="1865614" cy="784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/>
            <a:r>
              <a:rPr lang="en-US" sz="1687" b="1" dirty="0" err="1">
                <a:solidFill>
                  <a:prstClr val="black"/>
                </a:solidFill>
                <a:latin typeface="Calibri" panose="020F0502020204030204"/>
              </a:rPr>
              <a:t>Krishma</a:t>
            </a:r>
            <a:r>
              <a:rPr lang="en-US" sz="1687" b="1" dirty="0">
                <a:solidFill>
                  <a:prstClr val="black"/>
                </a:solidFill>
                <a:latin typeface="Calibri" panose="020F0502020204030204"/>
              </a:rPr>
              <a:t> Parekh</a:t>
            </a:r>
          </a:p>
          <a:p>
            <a:pPr defTabSz="642915"/>
            <a:r>
              <a:rPr lang="en-US" sz="1406" dirty="0">
                <a:solidFill>
                  <a:prstClr val="black"/>
                </a:solidFill>
                <a:latin typeface="Calibri" panose="020F0502020204030204"/>
              </a:rPr>
              <a:t>https://www.linkedin.com/in/mehaksikka/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DA2213-FD05-490F-8F86-3D4A13B93E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0430" y="1147343"/>
            <a:ext cx="1865614" cy="186561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D70C32C-9FA5-4041-8D81-10565F36DCF1}"/>
              </a:ext>
            </a:extLst>
          </p:cNvPr>
          <p:cNvSpPr txBox="1"/>
          <p:nvPr/>
        </p:nvSpPr>
        <p:spPr>
          <a:xfrm>
            <a:off x="6482190" y="3059978"/>
            <a:ext cx="1865614" cy="784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/>
            <a:r>
              <a:rPr lang="en-US" sz="1687" b="1" dirty="0">
                <a:solidFill>
                  <a:prstClr val="black"/>
                </a:solidFill>
                <a:latin typeface="Calibri" panose="020F0502020204030204"/>
              </a:rPr>
              <a:t>Muhammad </a:t>
            </a:r>
            <a:r>
              <a:rPr lang="en-US" sz="1687" b="1" dirty="0" err="1">
                <a:solidFill>
                  <a:prstClr val="black"/>
                </a:solidFill>
                <a:latin typeface="Calibri" panose="020F0502020204030204"/>
              </a:rPr>
              <a:t>Awais</a:t>
            </a:r>
            <a:endParaRPr lang="en-US" sz="1687" b="1" dirty="0">
              <a:solidFill>
                <a:prstClr val="black"/>
              </a:solidFill>
              <a:latin typeface="Calibri" panose="020F0502020204030204"/>
            </a:endParaRPr>
          </a:p>
          <a:p>
            <a:pPr defTabSz="642915"/>
            <a:r>
              <a:rPr lang="en-US" sz="1406" dirty="0">
                <a:solidFill>
                  <a:prstClr val="black"/>
                </a:solidFill>
                <a:latin typeface="Calibri" panose="020F0502020204030204"/>
              </a:rPr>
              <a:t>https://www.linkedin.com/in/awais211/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6DD5629-A3CD-4C71-B384-4A523698D6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0221" y="1147343"/>
            <a:ext cx="1864519" cy="1864519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0E07BED6-5AE8-4353-AE26-35DD34F31CAE}"/>
              </a:ext>
            </a:extLst>
          </p:cNvPr>
          <p:cNvGrpSpPr/>
          <p:nvPr/>
        </p:nvGrpSpPr>
        <p:grpSpPr>
          <a:xfrm>
            <a:off x="4855303" y="4098727"/>
            <a:ext cx="2014963" cy="2670936"/>
            <a:chOff x="6062638" y="5829300"/>
            <a:chExt cx="2865725" cy="3798664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94363E0F-818A-4BD4-8CA1-81B42A7EAA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276603" y="5829300"/>
              <a:ext cx="2651760" cy="2651760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0457278-D8D9-4106-8282-8D3847BE0DD3}"/>
                </a:ext>
              </a:extLst>
            </p:cNvPr>
            <p:cNvSpPr txBox="1"/>
            <p:nvPr/>
          </p:nvSpPr>
          <p:spPr>
            <a:xfrm>
              <a:off x="6062638" y="8512035"/>
              <a:ext cx="2865725" cy="1115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642915"/>
              <a:r>
                <a:rPr lang="en-US" sz="1687" b="1" dirty="0">
                  <a:solidFill>
                    <a:prstClr val="black"/>
                  </a:solidFill>
                  <a:latin typeface="Calibri" panose="020F0502020204030204"/>
                </a:rPr>
                <a:t>Ahsan Saeed</a:t>
              </a:r>
            </a:p>
            <a:p>
              <a:pPr defTabSz="642915"/>
              <a:r>
                <a:rPr lang="en-US" sz="1406" dirty="0">
                  <a:solidFill>
                    <a:prstClr val="black"/>
                  </a:solidFill>
                  <a:latin typeface="Calibri" panose="020F0502020204030204"/>
                </a:rPr>
                <a:t>https://www.linkedin.com/in/ahsansaeedakhtar/</a:t>
              </a: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700FE93-456F-4F8E-8CE5-21679F5399DC}"/>
              </a:ext>
            </a:extLst>
          </p:cNvPr>
          <p:cNvSpPr txBox="1"/>
          <p:nvPr/>
        </p:nvSpPr>
        <p:spPr>
          <a:xfrm>
            <a:off x="1775628" y="6007986"/>
            <a:ext cx="2362626" cy="784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42915"/>
            <a:r>
              <a:rPr lang="en-US" sz="1687" b="1" dirty="0">
                <a:solidFill>
                  <a:prstClr val="black"/>
                </a:solidFill>
                <a:latin typeface="Calibri" panose="020F0502020204030204"/>
              </a:rPr>
              <a:t>Muhammad Waqas Aziz</a:t>
            </a:r>
          </a:p>
          <a:p>
            <a:pPr defTabSz="642915"/>
            <a:r>
              <a:rPr lang="en-US" sz="1406" dirty="0">
                <a:solidFill>
                  <a:prstClr val="black"/>
                </a:solidFill>
                <a:latin typeface="Calibri" panose="020F0502020204030204"/>
              </a:rPr>
              <a:t>https://www.linkedin.com/in/muhammad-waqas-aziz/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4DC8E8-E022-4839-B796-4766396D9E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32145" y="3887464"/>
            <a:ext cx="1694483" cy="212169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488539" y="290768"/>
            <a:ext cx="8369711" cy="5089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/>
          <a:p>
            <a:pPr>
              <a:spcBef>
                <a:spcPts val="0"/>
              </a:spcBef>
              <a:buSzPts val="4800"/>
            </a:pPr>
            <a:r>
              <a:rPr lang="en-US" sz="3375" dirty="0"/>
              <a:t>PROBLEM (CUSTOMER PAIN)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7E8C36-12B9-467D-9A55-74C73AFFCA0B}"/>
              </a:ext>
            </a:extLst>
          </p:cNvPr>
          <p:cNvSpPr/>
          <p:nvPr/>
        </p:nvSpPr>
        <p:spPr>
          <a:xfrm>
            <a:off x="488539" y="962332"/>
            <a:ext cx="5320860" cy="5286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Low" defTabSz="642915"/>
            <a:r>
              <a:rPr lang="en-US" sz="2250" dirty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Buying a home is all about doing your homework. It is not only time consuming but is also hard to find a solution tailored according to your preferences. </a:t>
            </a:r>
          </a:p>
          <a:p>
            <a:pPr algn="justLow" defTabSz="642915"/>
            <a:endParaRPr lang="en-US" sz="2250" dirty="0">
              <a:solidFill>
                <a:prstClr val="black"/>
              </a:solidFill>
              <a:latin typeface="Calibri" panose="020F0502020204030204"/>
              <a:cs typeface="Arial" panose="020B0604020202020204" pitchFamily="34" charset="0"/>
            </a:endParaRPr>
          </a:p>
          <a:p>
            <a:pPr algn="justLow" defTabSz="642915"/>
            <a:r>
              <a:rPr lang="en-US" sz="2250" dirty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Currently there are abundant sources out there which does not guarantee any reliability. People use different websites and sources to answer a single question – which neighborhood should they move to?</a:t>
            </a:r>
          </a:p>
          <a:p>
            <a:pPr algn="justLow" defTabSz="642915"/>
            <a:endParaRPr lang="en-US" sz="2250" dirty="0">
              <a:solidFill>
                <a:prstClr val="black"/>
              </a:solidFill>
              <a:latin typeface="Calibri" panose="020F0502020204030204"/>
              <a:cs typeface="Arial" panose="020B0604020202020204" pitchFamily="34" charset="0"/>
            </a:endParaRPr>
          </a:p>
          <a:p>
            <a:pPr algn="justLow" defTabSz="642915"/>
            <a:r>
              <a:rPr lang="en-US" sz="2250" dirty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There is a dire need of a customized one-stop solution for neighborhood selection which not only saves time but also uses data from reliable sources</a:t>
            </a:r>
          </a:p>
        </p:txBody>
      </p:sp>
      <p:pic>
        <p:nvPicPr>
          <p:cNvPr id="7" name="Picture 6" descr="A close up of a toy&#10;&#10;Description automatically generated">
            <a:extLst>
              <a:ext uri="{FF2B5EF4-FFF2-40B4-BE49-F238E27FC236}">
                <a16:creationId xmlns:a16="http://schemas.microsoft.com/office/drawing/2014/main" id="{CD7C7B16-F58D-4D98-A98F-FB64F388FA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3626" y="1313795"/>
            <a:ext cx="2714624" cy="49019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0115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285750" y="413742"/>
            <a:ext cx="8572500" cy="50899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/>
          <a:p>
            <a:pPr>
              <a:spcBef>
                <a:spcPts val="0"/>
              </a:spcBef>
              <a:buSzPts val="4800"/>
            </a:pPr>
            <a:r>
              <a:rPr lang="en-US" sz="3375" dirty="0"/>
              <a:t>SOLUTION / PRODUCT</a:t>
            </a:r>
            <a:endParaRPr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D7E8C36-12B9-467D-9A55-74C73AFFCA0B}"/>
              </a:ext>
            </a:extLst>
          </p:cNvPr>
          <p:cNvSpPr/>
          <p:nvPr/>
        </p:nvSpPr>
        <p:spPr>
          <a:xfrm>
            <a:off x="285750" y="1360032"/>
            <a:ext cx="5431802" cy="4234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Low" defTabSz="642915">
              <a:spcAft>
                <a:spcPts val="1266"/>
              </a:spcAft>
            </a:pPr>
            <a:r>
              <a:rPr lang="en-US" sz="2250" b="1" dirty="0">
                <a:solidFill>
                  <a:prstClr val="black"/>
                </a:solidFill>
                <a:highlight>
                  <a:srgbClr val="FFFFFF"/>
                </a:highlight>
                <a:latin typeface="Calibri" panose="020F0502020204030204"/>
                <a:cs typeface="Arial" panose="020B0604020202020204" pitchFamily="34" charset="0"/>
              </a:rPr>
              <a:t>WATCH312 </a:t>
            </a:r>
            <a:r>
              <a:rPr lang="en-US" sz="2250" dirty="0">
                <a:solidFill>
                  <a:prstClr val="black"/>
                </a:solidFill>
                <a:highlight>
                  <a:srgbClr val="FFFFFF"/>
                </a:highlight>
                <a:latin typeface="Calibri" panose="020F0502020204030204"/>
                <a:cs typeface="Arial" panose="020B0604020202020204" pitchFamily="34" charset="0"/>
              </a:rPr>
              <a:t>provides customers access to reliable data of all neighborhoods in Chicago solving their ultimate dilemma of </a:t>
            </a:r>
            <a:r>
              <a:rPr lang="en-US" sz="2250" b="1" dirty="0">
                <a:solidFill>
                  <a:prstClr val="black"/>
                </a:solidFill>
                <a:highlight>
                  <a:srgbClr val="FFFFFF"/>
                </a:highlight>
                <a:latin typeface="Calibri" panose="020F0502020204030204"/>
                <a:cs typeface="Arial" panose="020B0604020202020204" pitchFamily="34" charset="0"/>
              </a:rPr>
              <a:t>house hunting</a:t>
            </a:r>
            <a:r>
              <a:rPr lang="en-US" sz="2250" dirty="0">
                <a:solidFill>
                  <a:prstClr val="black"/>
                </a:solidFill>
                <a:highlight>
                  <a:srgbClr val="FFFFFF"/>
                </a:highlight>
                <a:latin typeface="Calibri" panose="020F0502020204030204"/>
                <a:cs typeface="Arial" panose="020B0604020202020204" pitchFamily="34" charset="0"/>
              </a:rPr>
              <a:t>. </a:t>
            </a:r>
          </a:p>
          <a:p>
            <a:pPr algn="justLow" defTabSz="642915">
              <a:spcAft>
                <a:spcPts val="1266"/>
              </a:spcAft>
            </a:pPr>
            <a:r>
              <a:rPr lang="en-US" sz="2250" dirty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The product customizes the results based on customer needs such as </a:t>
            </a:r>
            <a:r>
              <a:rPr lang="en-US" sz="2250" b="1" dirty="0">
                <a:solidFill>
                  <a:prstClr val="black"/>
                </a:solidFill>
                <a:highlight>
                  <a:srgbClr val="FFFFFF"/>
                </a:highlight>
                <a:latin typeface="Calibri" panose="020F0502020204030204"/>
                <a:cs typeface="Arial" panose="020B0604020202020204" pitchFamily="34" charset="0"/>
              </a:rPr>
              <a:t>price, health factor, education and crime rate</a:t>
            </a:r>
            <a:r>
              <a:rPr lang="en-US" sz="2250" dirty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. </a:t>
            </a:r>
          </a:p>
          <a:p>
            <a:pPr algn="justLow" defTabSz="642915">
              <a:spcAft>
                <a:spcPts val="1266"/>
              </a:spcAft>
            </a:pPr>
            <a:r>
              <a:rPr lang="en-US" sz="2250" dirty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It also saves customers the time, energy and cost of </a:t>
            </a:r>
            <a:r>
              <a:rPr lang="en-US" sz="2250" dirty="0">
                <a:solidFill>
                  <a:prstClr val="black"/>
                </a:solidFill>
                <a:highlight>
                  <a:srgbClr val="FFFFFF"/>
                </a:highlight>
                <a:latin typeface="Calibri" panose="020F0502020204030204"/>
                <a:cs typeface="Arial" panose="020B0604020202020204" pitchFamily="34" charset="0"/>
              </a:rPr>
              <a:t>dealing w</a:t>
            </a:r>
            <a:r>
              <a:rPr lang="en-US" sz="2250" dirty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ith </a:t>
            </a:r>
            <a:r>
              <a:rPr lang="en-US" sz="2250" b="1" dirty="0">
                <a:solidFill>
                  <a:prstClr val="black"/>
                </a:solidFill>
                <a:highlight>
                  <a:srgbClr val="FFFFFF"/>
                </a:highlight>
                <a:latin typeface="Calibri" panose="020F0502020204030204"/>
                <a:cs typeface="Arial" panose="020B0604020202020204" pitchFamily="34" charset="0"/>
              </a:rPr>
              <a:t>agents</a:t>
            </a:r>
            <a:r>
              <a:rPr lang="en-US" sz="2250" dirty="0">
                <a:solidFill>
                  <a:prstClr val="black"/>
                </a:solidFill>
                <a:latin typeface="Calibri" panose="020F0502020204030204"/>
                <a:cs typeface="Arial" panose="020B0604020202020204" pitchFamily="34" charset="0"/>
              </a:rPr>
              <a:t> and other non-reliable sources by bringing together data from various trustworthy data sources.</a:t>
            </a:r>
          </a:p>
        </p:txBody>
      </p:sp>
      <p:pic>
        <p:nvPicPr>
          <p:cNvPr id="8" name="Picture 7" descr="A picture containing sitting, object&#10;&#10;Description automatically generated">
            <a:extLst>
              <a:ext uri="{FF2B5EF4-FFF2-40B4-BE49-F238E27FC236}">
                <a16:creationId xmlns:a16="http://schemas.microsoft.com/office/drawing/2014/main" id="{2ABB6368-0FE9-4A5B-BD2F-5B1DC60188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6806" y="815153"/>
            <a:ext cx="3076914" cy="51779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530575" y="181714"/>
            <a:ext cx="7886700" cy="1325564"/>
          </a:xfrm>
          <a:prstGeom prst="rect">
            <a:avLst/>
          </a:prstGeom>
        </p:spPr>
        <p:txBody>
          <a:bodyPr spcFirstLastPara="1" vert="horz" wrap="square" lIns="64294" tIns="32147" rIns="64294" bIns="32147" rtlCol="0" anchor="ctr" anchorCtr="0">
            <a:normAutofit/>
          </a:bodyPr>
          <a:lstStyle/>
          <a:p>
            <a:pPr defTabSz="642915">
              <a:lnSpc>
                <a:spcPct val="90000"/>
              </a:lnSpc>
              <a:spcBef>
                <a:spcPct val="0"/>
              </a:spcBef>
              <a:buSzPts val="4800"/>
            </a:pPr>
            <a:r>
              <a:rPr lang="en-US" sz="3375" dirty="0">
                <a:solidFill>
                  <a:srgbClr val="FF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MARKET</a:t>
            </a:r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273642" y="1318566"/>
            <a:ext cx="4433968" cy="4694938"/>
          </a:xfrm>
          <a:prstGeom prst="rect">
            <a:avLst/>
          </a:prstGeom>
        </p:spPr>
        <p:txBody>
          <a:bodyPr spcFirstLastPara="1" vert="horz" wrap="square" lIns="64294" tIns="32147" rIns="64294" bIns="32147" rtlCol="0" anchor="t" anchorCtr="0">
            <a:noAutofit/>
          </a:bodyPr>
          <a:lstStyle/>
          <a:p>
            <a:pPr indent="-160729" defTabSz="642915">
              <a:lnSpc>
                <a:spcPct val="90000"/>
              </a:lnSpc>
              <a:spcBef>
                <a:spcPts val="1266"/>
              </a:spcBef>
              <a:buFont typeface="Arial" panose="020B0604020202020204" pitchFamily="34" charset="0"/>
              <a:buChar char="•"/>
            </a:pPr>
            <a:r>
              <a:rPr lang="en-US" sz="1969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People looking to stay in protected and safe areas for themselves.</a:t>
            </a:r>
          </a:p>
          <a:p>
            <a:pPr indent="-160729" defTabSz="642915">
              <a:lnSpc>
                <a:spcPct val="90000"/>
              </a:lnSpc>
              <a:spcBef>
                <a:spcPts val="1266"/>
              </a:spcBef>
              <a:buFont typeface="Arial" panose="020B0604020202020204" pitchFamily="34" charset="0"/>
              <a:buChar char="•"/>
            </a:pPr>
            <a:r>
              <a:rPr lang="en-US" sz="1969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People who are buying houses for the first time.</a:t>
            </a:r>
          </a:p>
          <a:p>
            <a:pPr indent="-160729" defTabSz="642915">
              <a:lnSpc>
                <a:spcPct val="90000"/>
              </a:lnSpc>
              <a:spcBef>
                <a:spcPts val="1266"/>
              </a:spcBef>
              <a:buFont typeface="Arial" panose="020B0604020202020204" pitchFamily="34" charset="0"/>
              <a:buChar char="•"/>
            </a:pPr>
            <a:r>
              <a:rPr lang="en-US" sz="1969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People who are moving into a new state or have shifted due to jobs or family reasons.</a:t>
            </a:r>
          </a:p>
          <a:p>
            <a:pPr indent="-160729" defTabSz="642915">
              <a:lnSpc>
                <a:spcPct val="90000"/>
              </a:lnSpc>
              <a:spcBef>
                <a:spcPts val="1266"/>
              </a:spcBef>
              <a:buFont typeface="Arial" panose="020B0604020202020204" pitchFamily="34" charset="0"/>
              <a:buChar char="•"/>
            </a:pPr>
            <a:r>
              <a:rPr lang="en-US" sz="1969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Everyone who wants to understand where they could get houses suitable to their preferences.</a:t>
            </a:r>
          </a:p>
          <a:p>
            <a:pPr indent="-160729" defTabSz="642915">
              <a:lnSpc>
                <a:spcPct val="90000"/>
              </a:lnSpc>
              <a:spcBef>
                <a:spcPts val="1266"/>
              </a:spcBef>
              <a:buFont typeface="Arial" panose="020B0604020202020204" pitchFamily="34" charset="0"/>
              <a:buChar char="•"/>
            </a:pPr>
            <a:r>
              <a:rPr lang="en-US" sz="1969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Every year 100,000 houses are purchased in the city of Chicago. </a:t>
            </a:r>
          </a:p>
          <a:p>
            <a:pPr indent="-160729" defTabSz="642915">
              <a:lnSpc>
                <a:spcPct val="90000"/>
              </a:lnSpc>
              <a:spcBef>
                <a:spcPts val="1266"/>
              </a:spcBef>
              <a:buFont typeface="Arial" panose="020B0604020202020204" pitchFamily="34" charset="0"/>
              <a:buChar char="•"/>
            </a:pPr>
            <a:r>
              <a:rPr lang="en-US" sz="1969" dirty="0">
                <a:solidFill>
                  <a:schemeClr val="tx1"/>
                </a:solidFill>
                <a:latin typeface="+mn-lt"/>
                <a:ea typeface="+mn-ea"/>
                <a:cs typeface="Arial" panose="020B0604020202020204" pitchFamily="34" charset="0"/>
              </a:rPr>
              <a:t>People look for houses all through the year. The market of people who would use this application would be 3 times more.</a:t>
            </a:r>
          </a:p>
        </p:txBody>
      </p:sp>
      <p:pic>
        <p:nvPicPr>
          <p:cNvPr id="3" name="Picture 2" descr="A picture containing sky, light, traffic, object&#10;&#10;Description automatically generated">
            <a:extLst>
              <a:ext uri="{FF2B5EF4-FFF2-40B4-BE49-F238E27FC236}">
                <a16:creationId xmlns:a16="http://schemas.microsoft.com/office/drawing/2014/main" id="{BF94E1FB-4CFA-414B-9CD3-E8A2749BF9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751" r="20990"/>
          <a:stretch/>
        </p:blipFill>
        <p:spPr>
          <a:xfrm>
            <a:off x="5154397" y="1027906"/>
            <a:ext cx="3715961" cy="4272681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720074" y="978102"/>
            <a:ext cx="7941326" cy="1062644"/>
          </a:xfrm>
          <a:prstGeom prst="rect">
            <a:avLst/>
          </a:prstGeom>
        </p:spPr>
        <p:txBody>
          <a:bodyPr spcFirstLastPara="1" vert="horz" wrap="square" lIns="64294" tIns="32147" rIns="64294" bIns="32147" rtlCol="0" anchor="b" anchorCtr="0">
            <a:normAutofit/>
          </a:bodyPr>
          <a:lstStyle/>
          <a:p>
            <a:pPr defTabSz="642915">
              <a:lnSpc>
                <a:spcPct val="90000"/>
              </a:lnSpc>
              <a:spcBef>
                <a:spcPct val="0"/>
              </a:spcBef>
              <a:buSzPts val="4800"/>
            </a:pPr>
            <a:r>
              <a:rPr lang="en-US" sz="3375" dirty="0">
                <a:solidFill>
                  <a:srgbClr val="FF0000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BUSINESS MODEL / UNIT ECONOMICS</a:t>
            </a:r>
          </a:p>
        </p:txBody>
      </p: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39B7FDC9-F0CE-43A7-9F2A-83DD09DC3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5718" y="2265036"/>
            <a:ext cx="7593759" cy="0"/>
          </a:xfrm>
          <a:prstGeom prst="line">
            <a:avLst/>
          </a:prstGeom>
          <a:ln w="158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D37C86CF-976D-443B-9771-9A499369C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517" y="2811104"/>
            <a:ext cx="2524860" cy="1985957"/>
          </a:xfrm>
          <a:prstGeom prst="rect">
            <a:avLst/>
          </a:prstGeom>
        </p:spPr>
      </p:pic>
      <p:sp>
        <p:nvSpPr>
          <p:cNvPr id="5" name="Shape 121"/>
          <p:cNvSpPr txBox="1">
            <a:spLocks noGrp="1"/>
          </p:cNvSpPr>
          <p:nvPr>
            <p:ph type="body" idx="1"/>
          </p:nvPr>
        </p:nvSpPr>
        <p:spPr>
          <a:xfrm>
            <a:off x="3716515" y="2682433"/>
            <a:ext cx="4711627" cy="3215749"/>
          </a:xfrm>
          <a:prstGeom prst="rect">
            <a:avLst/>
          </a:prstGeom>
        </p:spPr>
        <p:txBody>
          <a:bodyPr spcFirstLastPara="1" vert="horz" wrap="square" lIns="64294" tIns="32147" rIns="64294" bIns="32147" rtlCol="0" anchor="t" anchorCtr="0">
            <a:normAutofit/>
          </a:bodyPr>
          <a:lstStyle/>
          <a:p>
            <a:pPr marL="52237" indent="-160729" defTabSz="642915">
              <a:lnSpc>
                <a:spcPct val="90000"/>
              </a:lnSpc>
              <a:spcBef>
                <a:spcPts val="0"/>
              </a:spcBef>
              <a:spcAft>
                <a:spcPts val="422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1828" b="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Revenue generation</a:t>
            </a:r>
          </a:p>
          <a:p>
            <a:pPr lvl="1" indent="-160729" defTabSz="642915">
              <a:lnSpc>
                <a:spcPct val="90000"/>
              </a:lnSpc>
              <a:spcBef>
                <a:spcPts val="0"/>
              </a:spcBef>
              <a:spcAft>
                <a:spcPts val="422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1828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Advertising will be the key source of income</a:t>
            </a:r>
          </a:p>
          <a:p>
            <a:pPr lvl="1" indent="-160729" defTabSz="642915">
              <a:lnSpc>
                <a:spcPct val="90000"/>
              </a:lnSpc>
              <a:spcBef>
                <a:spcPts val="0"/>
              </a:spcBef>
              <a:spcAft>
                <a:spcPts val="422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1828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Specialized reports with in-depth analysis of the neighborhood at an additional cost</a:t>
            </a:r>
          </a:p>
          <a:p>
            <a:pPr marL="312528" indent="-160729" defTabSz="642915">
              <a:lnSpc>
                <a:spcPct val="90000"/>
              </a:lnSpc>
              <a:spcBef>
                <a:spcPts val="0"/>
              </a:spcBef>
              <a:spcAft>
                <a:spcPts val="422"/>
              </a:spcAft>
              <a:buFont typeface="Arial" panose="020B0604020202020204" pitchFamily="34" charset="0"/>
              <a:buChar char="•"/>
            </a:pPr>
            <a:endParaRPr lang="en-US" sz="1828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52237" indent="-160729" defTabSz="642915">
              <a:lnSpc>
                <a:spcPct val="90000"/>
              </a:lnSpc>
              <a:spcBef>
                <a:spcPts val="0"/>
              </a:spcBef>
              <a:spcAft>
                <a:spcPts val="422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1828" b="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Pricing details</a:t>
            </a:r>
          </a:p>
          <a:p>
            <a:pPr lvl="1" indent="-160729" defTabSz="642915">
              <a:lnSpc>
                <a:spcPct val="90000"/>
              </a:lnSpc>
              <a:spcBef>
                <a:spcPts val="0"/>
              </a:spcBef>
              <a:spcAft>
                <a:spcPts val="422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1828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Free of cost for users – pricing for specialized reports based on market survey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/>
          <a:p>
            <a:pPr>
              <a:spcBef>
                <a:spcPts val="0"/>
              </a:spcBef>
              <a:buSzPts val="4800"/>
            </a:pPr>
            <a:r>
              <a:rPr lang="en-US" sz="3375" b="1" dirty="0"/>
              <a:t>COMPETITION</a:t>
            </a:r>
            <a:endParaRPr b="1" dirty="0"/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285750" y="1518223"/>
            <a:ext cx="8572500" cy="2142425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35719" tIns="35719" rIns="35719" bIns="35719" rtlCol="0" anchor="t" anchorCtr="0">
            <a:noAutofit/>
          </a:bodyPr>
          <a:lstStyle/>
          <a:p>
            <a:pPr marL="312528" indent="-312528">
              <a:spcBef>
                <a:spcPts val="0"/>
              </a:spcBef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ClrTx/>
              <a:buSzPct val="100000"/>
              <a:buNone/>
            </a:pPr>
            <a:r>
              <a:rPr lang="en-US" b="1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There is only one organization which provides similar level of comprehensive information about neighborhood:</a:t>
            </a:r>
          </a:p>
          <a:p>
            <a:pPr marL="0" indent="0">
              <a:spcBef>
                <a:spcPts val="0"/>
              </a:spcBef>
              <a:buClrTx/>
              <a:buSzPct val="100000"/>
              <a:buNone/>
            </a:pPr>
            <a:endParaRPr lang="en-US" b="1" i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spcBef>
                <a:spcPts val="0"/>
              </a:spcBef>
              <a:buClrTx/>
              <a:buSzPct val="100000"/>
              <a:buNone/>
            </a:pP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Neighborhood Scout: </a:t>
            </a:r>
          </a:p>
          <a:p>
            <a:pPr marL="0" indent="0" algn="ctr">
              <a:spcBef>
                <a:spcPts val="0"/>
              </a:spcBef>
              <a:buClrTx/>
              <a:buSzPct val="100000"/>
              <a:buNone/>
            </a:pPr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neighborhoodscout.com</a:t>
            </a:r>
          </a:p>
          <a:p>
            <a:pPr marL="0" indent="0" algn="ctr">
              <a:spcBef>
                <a:spcPts val="0"/>
              </a:spcBef>
              <a:buClrTx/>
              <a:buSzPct val="100000"/>
              <a:buNone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spcAft>
                <a:spcPts val="844"/>
              </a:spcAft>
              <a:buClrTx/>
              <a:buSzPct val="100000"/>
              <a:buNone/>
            </a:pPr>
            <a:r>
              <a:rPr lang="en-US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are we differentiated? </a:t>
            </a:r>
          </a:p>
          <a:p>
            <a:pPr marL="0" indent="0">
              <a:spcBef>
                <a:spcPts val="0"/>
              </a:spcBef>
              <a:spcAft>
                <a:spcPts val="844"/>
              </a:spcAft>
              <a:buClrTx/>
              <a:buSzPct val="100000"/>
              <a:buNone/>
            </a:pPr>
            <a:r>
              <a:rPr lang="en-US" sz="22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Neighborhood Scout uses very few indicators. We will incorporate a broader set of customer needs</a:t>
            </a:r>
          </a:p>
          <a:p>
            <a:pPr marL="0" indent="0">
              <a:spcBef>
                <a:spcPts val="0"/>
              </a:spcBef>
              <a:spcAft>
                <a:spcPts val="422"/>
              </a:spcAft>
              <a:buClrTx/>
              <a:buSzPct val="100000"/>
              <a:buNone/>
            </a:pPr>
            <a:r>
              <a:rPr lang="en-US" sz="22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Also, we have a specialized application for Chicago compared to Neighborhood Scout which is a generic application</a:t>
            </a:r>
          </a:p>
          <a:p>
            <a:pPr marL="361639" indent="-361639">
              <a:spcBef>
                <a:spcPts val="0"/>
              </a:spcBef>
              <a:buClrTx/>
              <a:buSzPct val="100000"/>
              <a:buFont typeface="+mj-lt"/>
              <a:buAutoNum type="arabicPeriod"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710</Words>
  <Application>Microsoft Office PowerPoint</Application>
  <PresentationFormat>On-screen Show (4:3)</PresentationFormat>
  <Paragraphs>87</Paragraphs>
  <Slides>18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Avenir</vt:lpstr>
      <vt:lpstr>Calibri</vt:lpstr>
      <vt:lpstr>Calibri Light</vt:lpstr>
      <vt:lpstr>Superclarendon</vt:lpstr>
      <vt:lpstr>Office Theme</vt:lpstr>
      <vt:lpstr>1_Office Theme</vt:lpstr>
      <vt:lpstr>WATCH312</vt:lpstr>
      <vt:lpstr>AGENDA</vt:lpstr>
      <vt:lpstr>PowerPoint Presentation</vt:lpstr>
      <vt:lpstr>TEAM</vt:lpstr>
      <vt:lpstr>PROBLEM (CUSTOMER PAIN)</vt:lpstr>
      <vt:lpstr>SOLUTION / PRODUCT</vt:lpstr>
      <vt:lpstr>MARKET</vt:lpstr>
      <vt:lpstr>BUSINESS MODEL / UNIT ECONOMICS</vt:lpstr>
      <vt:lpstr>COMPETITION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Ahsan Saeed</dc:creator>
  <cp:lastModifiedBy>Ahsan Saeed</cp:lastModifiedBy>
  <cp:revision>13</cp:revision>
  <dcterms:created xsi:type="dcterms:W3CDTF">2019-02-26T03:57:26Z</dcterms:created>
  <dcterms:modified xsi:type="dcterms:W3CDTF">2019-02-26T04:40:30Z</dcterms:modified>
</cp:coreProperties>
</file>

<file path=docProps/thumbnail.jpeg>
</file>